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3" d="100"/>
          <a:sy n="93" d="100"/>
        </p:scale>
        <p:origin x="3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81F8-5310-4F35-BDFA-8571D6A63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885C6-5BC8-462B-9A6F-A19684CD2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5B386-DFFF-49DE-BD48-12574A4C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FD83E-89A0-4E00-B3DE-7154A669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1A707-13BD-45B2-9679-F4C247F3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3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0E91-B506-47C6-9B28-B8A5353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2086F-1E94-4F2D-AE69-868F1DAD2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A17A8-5FF4-4394-8E0C-2B540075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02BEB-29AA-4EE1-9D6C-C6AE4720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8885-A0E2-47D0-AAF9-081FE50A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5C98C-5372-479E-92CA-6F8CCBBB3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BD64F-B09C-4980-82DD-F6BAE7EDE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E24ED-FC8E-4BBD-9D87-3196D065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C069E-0EC5-44D5-B4DC-A6DC874E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56FB7-2800-476E-BD6D-CDE6DBCD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2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DADE-B211-4E6D-9205-22A9326C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2524B-F699-49A9-9D20-018A39D7A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60E0A-FA01-4120-8F17-CD53CE5E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8A8A8-1054-476C-922D-D86E1ABD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F0EE7-8EB2-453E-B4A3-27249DC5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FF06-7748-4F19-819E-A92F53CC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D5F5F-FE8E-4983-9234-AF05F44DE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F41A4-9DA5-48B6-A9E5-21091DFB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519BA-1221-4EDF-BC28-60B51D3A1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A8B71-E6CF-478D-9E3B-F559E5A4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3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7193-6877-4D10-A40E-23925797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6265-C479-4925-AF3C-E77A34066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4F24E-B1E9-485B-86A8-D2D6768F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0F7C9-D924-476C-8884-DD5DEF5A0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A6C07-465A-4B34-A1A3-D7BD2628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198A4-F7AA-4740-A560-E6CB7827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825E-C56F-4F47-BD3B-B72AA690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CD64D-0E3D-434E-97A8-A92DC13BF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3DD48-DC3C-4CD7-BC69-F270BDEC2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548E5-3BBC-40E4-AF26-95572B97D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5B16E-CF83-4019-8C0B-A891CCF10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28235E-6778-488B-8AFE-E31C71045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BD98B3-60ED-46A0-ABDB-60D3D0F0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42D98-98E9-4C33-8B88-2F446621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4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1A26-2B20-4A3C-A62B-4B2F4EBD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13275-A52E-4F28-BBC1-3E362E5D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70D31-8510-499A-B855-084A695F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8AF6B-E55D-47BC-BE08-758C01F8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C726C-0FE8-44AC-8456-642C7BD2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F32B4-4F88-488C-8AA9-F5A89811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20D7A-9AEB-441A-84ED-A766AC3F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9008-093F-45E9-AB45-8B29AF16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7012-21DC-4D61-BD95-A8DA8DE6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6D1B2-6240-4409-A89E-89A0D0C29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54617-6D82-4654-A9E7-421F082D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8E773-92A0-4728-A02F-11A926C91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24E50-53BB-4672-97D3-57574945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3FDF-7334-40B2-8D23-4B944581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98460-2F2A-4C8B-96DB-251A5B993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77AD4-D913-46A3-BA49-873C7E81A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55E8D-D54B-42EB-A16F-2A5E1C03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72F4-A225-4E33-A59A-E1CBDA3D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14261-62F8-4526-9AAF-D47759C6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3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53BD3-5C18-483C-9574-78F0BADF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02C62-A15A-4191-97BE-ADAA22515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A535B-F3D9-4142-B0A6-54983B014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9C34A-7AFA-466A-8D6D-1D80FB5A193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09907-9251-406E-94B0-6F774BC90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29424-2145-4510-936A-8A722DFCB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53F-EEB7-4D8C-B27D-CF801FC3C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tif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image" Target="../media/image1.tif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" Type="http://schemas.microsoft.com/office/2007/relationships/hdphoto" Target="../media/hdphoto1.wdp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Map&#10;&#10;Description automatically generated">
            <a:extLst>
              <a:ext uri="{FF2B5EF4-FFF2-40B4-BE49-F238E27FC236}">
                <a16:creationId xmlns:a16="http://schemas.microsoft.com/office/drawing/2014/main" id="{EFF73CED-A358-4354-9451-A0FEA0A48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r="18992" b="5601"/>
          <a:stretch/>
        </p:blipFill>
        <p:spPr>
          <a:xfrm>
            <a:off x="7164" y="1836827"/>
            <a:ext cx="3377803" cy="3137040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E3655E83-B21C-4821-9A0C-9F569A52DCFE}"/>
              </a:ext>
            </a:extLst>
          </p:cNvPr>
          <p:cNvSpPr txBox="1"/>
          <p:nvPr/>
        </p:nvSpPr>
        <p:spPr>
          <a:xfrm>
            <a:off x="6689456" y="2062290"/>
            <a:ext cx="150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clustering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004028A-AD9D-42A5-98BE-EA83C2992FF0}"/>
              </a:ext>
            </a:extLst>
          </p:cNvPr>
          <p:cNvSpPr txBox="1"/>
          <p:nvPr/>
        </p:nvSpPr>
        <p:spPr>
          <a:xfrm>
            <a:off x="4565536" y="2062290"/>
            <a:ext cx="1428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tagging</a:t>
            </a:r>
          </a:p>
        </p:txBody>
      </p:sp>
      <p:pic>
        <p:nvPicPr>
          <p:cNvPr id="58" name="Picture 57" descr="Shape&#10;&#10;Description automatically generated">
            <a:extLst>
              <a:ext uri="{FF2B5EF4-FFF2-40B4-BE49-F238E27FC236}">
                <a16:creationId xmlns:a16="http://schemas.microsoft.com/office/drawing/2014/main" id="{A62884D3-B838-4B74-A267-65FB5C812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14723" r="34728" b="13472"/>
          <a:stretch/>
        </p:blipFill>
        <p:spPr>
          <a:xfrm>
            <a:off x="3207830" y="4133261"/>
            <a:ext cx="2313791" cy="2122872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59D70E7-46A0-44D3-B106-5DEB2F9AB91C}"/>
              </a:ext>
            </a:extLst>
          </p:cNvPr>
          <p:cNvGrpSpPr/>
          <p:nvPr/>
        </p:nvGrpSpPr>
        <p:grpSpPr>
          <a:xfrm>
            <a:off x="3381506" y="1145180"/>
            <a:ext cx="1225196" cy="2677656"/>
            <a:chOff x="3653780" y="1494904"/>
            <a:chExt cx="1225196" cy="267765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DFB8848-1BBB-470C-ABFB-595F4C8B1AA2}"/>
                </a:ext>
              </a:extLst>
            </p:cNvPr>
            <p:cNvGrpSpPr/>
            <p:nvPr/>
          </p:nvGrpSpPr>
          <p:grpSpPr>
            <a:xfrm>
              <a:off x="3653780" y="1494904"/>
              <a:ext cx="1225196" cy="2677656"/>
              <a:chOff x="3055323" y="1502876"/>
              <a:chExt cx="1225196" cy="2677656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74CB740-D660-419E-8AEA-6C6032F894EA}"/>
                  </a:ext>
                </a:extLst>
              </p:cNvPr>
              <p:cNvSpPr/>
              <p:nvPr/>
            </p:nvSpPr>
            <p:spPr>
              <a:xfrm>
                <a:off x="3055323" y="1502876"/>
                <a:ext cx="1225196" cy="267765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Shape, square&#10;&#10;Description automatically generated">
                <a:extLst>
                  <a:ext uri="{FF2B5EF4-FFF2-40B4-BE49-F238E27FC236}">
                    <a16:creationId xmlns:a16="http://schemas.microsoft.com/office/drawing/2014/main" id="{C658B4E8-ABAF-43FB-A400-0CE3C8657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180451" y="1688382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9" name="Picture 8" descr="Shape, square&#10;&#10;Description automatically generated">
                <a:extLst>
                  <a:ext uri="{FF2B5EF4-FFF2-40B4-BE49-F238E27FC236}">
                    <a16:creationId xmlns:a16="http://schemas.microsoft.com/office/drawing/2014/main" id="{704F62BC-096A-4AF3-BB07-562442E91A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1248645">
                <a:off x="3709113" y="1752002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0" name="Picture 9" descr="Shape, square&#10;&#10;Description automatically generated">
                <a:extLst>
                  <a:ext uri="{FF2B5EF4-FFF2-40B4-BE49-F238E27FC236}">
                    <a16:creationId xmlns:a16="http://schemas.microsoft.com/office/drawing/2014/main" id="{625BABAB-13FE-4D0B-BD49-C3E1C0A31F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20089225">
                <a:off x="3186307" y="2387289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1" name="Picture 10" descr="Shape, square&#10;&#10;Description automatically generated">
                <a:extLst>
                  <a:ext uri="{FF2B5EF4-FFF2-40B4-BE49-F238E27FC236}">
                    <a16:creationId xmlns:a16="http://schemas.microsoft.com/office/drawing/2014/main" id="{6D89E433-49DB-4870-B492-EE6D70B258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1708314">
                <a:off x="3258234" y="2952268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2" name="Picture 11" descr="Shape, square&#10;&#10;Description automatically generated">
                <a:extLst>
                  <a:ext uri="{FF2B5EF4-FFF2-40B4-BE49-F238E27FC236}">
                    <a16:creationId xmlns:a16="http://schemas.microsoft.com/office/drawing/2014/main" id="{4460AE67-1B74-414C-AA11-EE2216FAF9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640114" y="2272985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3" name="Picture 12" descr="Shape, square&#10;&#10;Description automatically generated">
                <a:extLst>
                  <a:ext uri="{FF2B5EF4-FFF2-40B4-BE49-F238E27FC236}">
                    <a16:creationId xmlns:a16="http://schemas.microsoft.com/office/drawing/2014/main" id="{F21D660B-41F4-4F70-98C8-241243FE74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20604307">
                <a:off x="3255547" y="3512621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4" name="Picture 13" descr="Shape, square&#10;&#10;Description automatically generated">
                <a:extLst>
                  <a:ext uri="{FF2B5EF4-FFF2-40B4-BE49-F238E27FC236}">
                    <a16:creationId xmlns:a16="http://schemas.microsoft.com/office/drawing/2014/main" id="{7B728EBF-E08E-4554-B719-06F6041006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789332" y="3355077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5" name="Picture 14" descr="Shape, square&#10;&#10;Description automatically generated">
                <a:extLst>
                  <a:ext uri="{FF2B5EF4-FFF2-40B4-BE49-F238E27FC236}">
                    <a16:creationId xmlns:a16="http://schemas.microsoft.com/office/drawing/2014/main" id="{480E44C0-7A8C-4888-8097-2F79CE6F4A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862946">
                <a:off x="3765281" y="2814031"/>
                <a:ext cx="328741" cy="397075"/>
              </a:xfrm>
              <a:prstGeom prst="rect">
                <a:avLst/>
              </a:prstGeom>
            </p:spPr>
          </p:pic>
        </p:grpSp>
        <p:pic>
          <p:nvPicPr>
            <p:cNvPr id="66" name="Graphic 65" descr="Squirrel with solid fill">
              <a:extLst>
                <a:ext uri="{FF2B5EF4-FFF2-40B4-BE49-F238E27FC236}">
                  <a16:creationId xmlns:a16="http://schemas.microsoft.com/office/drawing/2014/main" id="{6FEF6711-60CE-4B0C-BB07-4565CA69E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93887">
              <a:off x="4360686" y="1786435"/>
              <a:ext cx="218840" cy="218840"/>
            </a:xfrm>
            <a:prstGeom prst="rect">
              <a:avLst/>
            </a:prstGeom>
          </p:spPr>
        </p:pic>
        <p:pic>
          <p:nvPicPr>
            <p:cNvPr id="68" name="Graphic 67" descr="Acorn with solid fill">
              <a:extLst>
                <a:ext uri="{FF2B5EF4-FFF2-40B4-BE49-F238E27FC236}">
                  <a16:creationId xmlns:a16="http://schemas.microsoft.com/office/drawing/2014/main" id="{387A349D-885F-47B4-82D7-91F87543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24330" y="2442575"/>
              <a:ext cx="213241" cy="213241"/>
            </a:xfrm>
            <a:prstGeom prst="rect">
              <a:avLst/>
            </a:prstGeom>
          </p:spPr>
        </p:pic>
        <p:pic>
          <p:nvPicPr>
            <p:cNvPr id="70" name="Graphic 69" descr="Bee with solid fill">
              <a:extLst>
                <a:ext uri="{FF2B5EF4-FFF2-40B4-BE49-F238E27FC236}">
                  <a16:creationId xmlns:a16="http://schemas.microsoft.com/office/drawing/2014/main" id="{129FEA32-C73B-4A83-AD2E-C41C433B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01789" y="1692925"/>
              <a:ext cx="277203" cy="277203"/>
            </a:xfrm>
            <a:prstGeom prst="rect">
              <a:avLst/>
            </a:prstGeom>
          </p:spPr>
        </p:pic>
        <p:pic>
          <p:nvPicPr>
            <p:cNvPr id="72" name="Graphic 71" descr="Forest scene with solid fill">
              <a:extLst>
                <a:ext uri="{FF2B5EF4-FFF2-40B4-BE49-F238E27FC236}">
                  <a16:creationId xmlns:a16="http://schemas.microsoft.com/office/drawing/2014/main" id="{987C5DFB-61FA-44F6-A41C-D575F8F1C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80528" y="2290809"/>
              <a:ext cx="267151" cy="267151"/>
            </a:xfrm>
            <a:prstGeom prst="rect">
              <a:avLst/>
            </a:prstGeom>
          </p:spPr>
        </p:pic>
        <p:pic>
          <p:nvPicPr>
            <p:cNvPr id="74" name="Graphic 73" descr="Cabin with solid fill">
              <a:extLst>
                <a:ext uri="{FF2B5EF4-FFF2-40B4-BE49-F238E27FC236}">
                  <a16:creationId xmlns:a16="http://schemas.microsoft.com/office/drawing/2014/main" id="{38D033F0-F6ED-4C80-ADC6-63E69DCB2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27197">
              <a:off x="3901592" y="2974423"/>
              <a:ext cx="262605" cy="262605"/>
            </a:xfrm>
            <a:prstGeom prst="rect">
              <a:avLst/>
            </a:prstGeom>
          </p:spPr>
        </p:pic>
        <p:pic>
          <p:nvPicPr>
            <p:cNvPr id="80" name="Graphic 79" descr="Cycling with solid fill">
              <a:extLst>
                <a:ext uri="{FF2B5EF4-FFF2-40B4-BE49-F238E27FC236}">
                  <a16:creationId xmlns:a16="http://schemas.microsoft.com/office/drawing/2014/main" id="{52343BCB-2CD1-4A97-934C-05069C56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18940" y="3379922"/>
              <a:ext cx="253281" cy="253281"/>
            </a:xfrm>
            <a:prstGeom prst="rect">
              <a:avLst/>
            </a:prstGeom>
          </p:spPr>
        </p:pic>
        <p:pic>
          <p:nvPicPr>
            <p:cNvPr id="82" name="Graphic 81" descr="Cross country skiing with solid fill">
              <a:extLst>
                <a:ext uri="{FF2B5EF4-FFF2-40B4-BE49-F238E27FC236}">
                  <a16:creationId xmlns:a16="http://schemas.microsoft.com/office/drawing/2014/main" id="{2DBB34D6-BD5F-4DBE-ACA3-EC99476B6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20420554">
              <a:off x="3884575" y="3549010"/>
              <a:ext cx="239145" cy="239145"/>
            </a:xfrm>
            <a:prstGeom prst="rect">
              <a:avLst/>
            </a:prstGeom>
          </p:spPr>
        </p:pic>
        <p:pic>
          <p:nvPicPr>
            <p:cNvPr id="84" name="Graphic 83" descr="Highway scene with solid fill">
              <a:extLst>
                <a:ext uri="{FF2B5EF4-FFF2-40B4-BE49-F238E27FC236}">
                  <a16:creationId xmlns:a16="http://schemas.microsoft.com/office/drawing/2014/main" id="{93E01833-7DA7-4B3A-B039-DF3E80FC1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883829">
              <a:off x="4407063" y="2842782"/>
              <a:ext cx="258499" cy="258499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AD5947-5E16-4EE7-874A-76801AB18A77}"/>
              </a:ext>
            </a:extLst>
          </p:cNvPr>
          <p:cNvGrpSpPr/>
          <p:nvPr/>
        </p:nvGrpSpPr>
        <p:grpSpPr>
          <a:xfrm>
            <a:off x="7694461" y="1138908"/>
            <a:ext cx="1225196" cy="2677656"/>
            <a:chOff x="3653780" y="1494904"/>
            <a:chExt cx="1225196" cy="267765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214D80C-29BA-4DF7-AB2E-D10D30DBDAD8}"/>
                </a:ext>
              </a:extLst>
            </p:cNvPr>
            <p:cNvGrpSpPr/>
            <p:nvPr/>
          </p:nvGrpSpPr>
          <p:grpSpPr>
            <a:xfrm>
              <a:off x="3653780" y="1494904"/>
              <a:ext cx="1225196" cy="2677656"/>
              <a:chOff x="3055323" y="1502876"/>
              <a:chExt cx="1225196" cy="2677656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5614D934-88B6-44DA-91EF-B78412CC3CC5}"/>
                  </a:ext>
                </a:extLst>
              </p:cNvPr>
              <p:cNvSpPr/>
              <p:nvPr/>
            </p:nvSpPr>
            <p:spPr>
              <a:xfrm>
                <a:off x="3055323" y="1502876"/>
                <a:ext cx="1225196" cy="267765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Shape, square&#10;&#10;Description automatically generated">
                <a:extLst>
                  <a:ext uri="{FF2B5EF4-FFF2-40B4-BE49-F238E27FC236}">
                    <a16:creationId xmlns:a16="http://schemas.microsoft.com/office/drawing/2014/main" id="{FFBD83FC-93A9-4F23-A571-E61CC1E5B7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180451" y="1688382"/>
                <a:ext cx="328741" cy="397075"/>
              </a:xfrm>
              <a:prstGeom prst="rect">
                <a:avLst/>
              </a:prstGeom>
              <a:solidFill>
                <a:schemeClr val="accent1"/>
              </a:solidFill>
            </p:spPr>
          </p:pic>
          <p:pic>
            <p:nvPicPr>
              <p:cNvPr id="116" name="Picture 115" descr="Shape, square&#10;&#10;Description automatically generated">
                <a:extLst>
                  <a:ext uri="{FF2B5EF4-FFF2-40B4-BE49-F238E27FC236}">
                    <a16:creationId xmlns:a16="http://schemas.microsoft.com/office/drawing/2014/main" id="{8577F881-F88B-40C4-8B2F-DC750D5E6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1248645">
                <a:off x="3709113" y="1752002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17" name="Picture 116" descr="Shape, square&#10;&#10;Description automatically generated">
                <a:extLst>
                  <a:ext uri="{FF2B5EF4-FFF2-40B4-BE49-F238E27FC236}">
                    <a16:creationId xmlns:a16="http://schemas.microsoft.com/office/drawing/2014/main" id="{9188B470-570C-4FD2-AEF6-1C7CEC0EEF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20089225">
                <a:off x="3186307" y="2387289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18" name="Picture 117" descr="Shape, square&#10;&#10;Description automatically generated">
                <a:extLst>
                  <a:ext uri="{FF2B5EF4-FFF2-40B4-BE49-F238E27FC236}">
                    <a16:creationId xmlns:a16="http://schemas.microsoft.com/office/drawing/2014/main" id="{7DDEE558-40A5-484C-8FFD-2BBAD2C29C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1708314">
                <a:off x="3258234" y="2952268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19" name="Picture 118" descr="Shape, square&#10;&#10;Description automatically generated">
                <a:extLst>
                  <a:ext uri="{FF2B5EF4-FFF2-40B4-BE49-F238E27FC236}">
                    <a16:creationId xmlns:a16="http://schemas.microsoft.com/office/drawing/2014/main" id="{A0BD3F23-A043-4076-AED4-26581CB7F9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640114" y="2272985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20" name="Picture 119" descr="Shape, square&#10;&#10;Description automatically generated">
                <a:extLst>
                  <a:ext uri="{FF2B5EF4-FFF2-40B4-BE49-F238E27FC236}">
                    <a16:creationId xmlns:a16="http://schemas.microsoft.com/office/drawing/2014/main" id="{F95499FB-B9B6-4C46-94FE-7080FE359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20604307">
                <a:off x="3255547" y="3512621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21" name="Picture 120" descr="Shape, square&#10;&#10;Description automatically generated">
                <a:extLst>
                  <a:ext uri="{FF2B5EF4-FFF2-40B4-BE49-F238E27FC236}">
                    <a16:creationId xmlns:a16="http://schemas.microsoft.com/office/drawing/2014/main" id="{2DE8F2B9-E483-4383-80D9-4C861A28E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>
                <a:off x="3789332" y="3355077"/>
                <a:ext cx="328741" cy="397075"/>
              </a:xfrm>
              <a:prstGeom prst="rect">
                <a:avLst/>
              </a:prstGeom>
            </p:spPr>
          </p:pic>
          <p:pic>
            <p:nvPicPr>
              <p:cNvPr id="122" name="Picture 121" descr="Shape, square&#10;&#10;Description automatically generated">
                <a:extLst>
                  <a:ext uri="{FF2B5EF4-FFF2-40B4-BE49-F238E27FC236}">
                    <a16:creationId xmlns:a16="http://schemas.microsoft.com/office/drawing/2014/main" id="{613C49B7-FA46-4806-AB4D-6CDB71F4A2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" t="26535" r="42756" b="16699"/>
              <a:stretch/>
            </p:blipFill>
            <p:spPr>
              <a:xfrm rot="862946">
                <a:off x="3765281" y="2814031"/>
                <a:ext cx="328741" cy="397075"/>
              </a:xfrm>
              <a:prstGeom prst="rect">
                <a:avLst/>
              </a:prstGeom>
            </p:spPr>
          </p:pic>
        </p:grpSp>
        <p:pic>
          <p:nvPicPr>
            <p:cNvPr id="106" name="Graphic 105" descr="Squirrel with solid fill">
              <a:extLst>
                <a:ext uri="{FF2B5EF4-FFF2-40B4-BE49-F238E27FC236}">
                  <a16:creationId xmlns:a16="http://schemas.microsoft.com/office/drawing/2014/main" id="{1298A246-A0B9-492B-A008-FC31BC8D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393887">
              <a:off x="4360686" y="1786435"/>
              <a:ext cx="218840" cy="218840"/>
            </a:xfrm>
            <a:prstGeom prst="rect">
              <a:avLst/>
            </a:prstGeom>
          </p:spPr>
        </p:pic>
        <p:pic>
          <p:nvPicPr>
            <p:cNvPr id="107" name="Graphic 106" descr="Acorn with solid fill">
              <a:extLst>
                <a:ext uri="{FF2B5EF4-FFF2-40B4-BE49-F238E27FC236}">
                  <a16:creationId xmlns:a16="http://schemas.microsoft.com/office/drawing/2014/main" id="{6ADAEDB6-639A-43B7-87D3-6361FD4B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824330" y="2442575"/>
              <a:ext cx="213241" cy="213241"/>
            </a:xfrm>
            <a:prstGeom prst="rect">
              <a:avLst/>
            </a:prstGeom>
          </p:spPr>
        </p:pic>
        <p:pic>
          <p:nvPicPr>
            <p:cNvPr id="108" name="Graphic 107" descr="Bee with solid fill">
              <a:extLst>
                <a:ext uri="{FF2B5EF4-FFF2-40B4-BE49-F238E27FC236}">
                  <a16:creationId xmlns:a16="http://schemas.microsoft.com/office/drawing/2014/main" id="{02465109-B656-4599-AD53-8F6AB0E1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801789" y="1692925"/>
              <a:ext cx="277203" cy="277203"/>
            </a:xfrm>
            <a:prstGeom prst="rect">
              <a:avLst/>
            </a:prstGeom>
          </p:spPr>
        </p:pic>
        <p:pic>
          <p:nvPicPr>
            <p:cNvPr id="109" name="Graphic 108" descr="Forest scene with solid fill">
              <a:extLst>
                <a:ext uri="{FF2B5EF4-FFF2-40B4-BE49-F238E27FC236}">
                  <a16:creationId xmlns:a16="http://schemas.microsoft.com/office/drawing/2014/main" id="{D44408AC-DBC8-4695-A6E0-112519B2E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280528" y="2290809"/>
              <a:ext cx="267151" cy="267151"/>
            </a:xfrm>
            <a:prstGeom prst="rect">
              <a:avLst/>
            </a:prstGeom>
          </p:spPr>
        </p:pic>
        <p:pic>
          <p:nvPicPr>
            <p:cNvPr id="110" name="Graphic 109" descr="Cabin with solid fill">
              <a:extLst>
                <a:ext uri="{FF2B5EF4-FFF2-40B4-BE49-F238E27FC236}">
                  <a16:creationId xmlns:a16="http://schemas.microsoft.com/office/drawing/2014/main" id="{5CE6FF9C-0B7A-43E0-99A8-AC16BAD4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27197">
              <a:off x="3901592" y="2974423"/>
              <a:ext cx="262605" cy="262605"/>
            </a:xfrm>
            <a:prstGeom prst="rect">
              <a:avLst/>
            </a:prstGeom>
          </p:spPr>
        </p:pic>
        <p:pic>
          <p:nvPicPr>
            <p:cNvPr id="111" name="Graphic 110" descr="Cycling with solid fill">
              <a:extLst>
                <a:ext uri="{FF2B5EF4-FFF2-40B4-BE49-F238E27FC236}">
                  <a16:creationId xmlns:a16="http://schemas.microsoft.com/office/drawing/2014/main" id="{FF25BD8E-2E13-430F-9D15-A47156A81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18940" y="3379922"/>
              <a:ext cx="253281" cy="253281"/>
            </a:xfrm>
            <a:prstGeom prst="rect">
              <a:avLst/>
            </a:prstGeom>
          </p:spPr>
        </p:pic>
        <p:pic>
          <p:nvPicPr>
            <p:cNvPr id="112" name="Graphic 111" descr="Cross country skiing with solid fill">
              <a:extLst>
                <a:ext uri="{FF2B5EF4-FFF2-40B4-BE49-F238E27FC236}">
                  <a16:creationId xmlns:a16="http://schemas.microsoft.com/office/drawing/2014/main" id="{6DD370C6-0B51-4F59-B28E-3AEB0261F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20420554">
              <a:off x="3884575" y="3549010"/>
              <a:ext cx="239145" cy="239145"/>
            </a:xfrm>
            <a:prstGeom prst="rect">
              <a:avLst/>
            </a:prstGeom>
          </p:spPr>
        </p:pic>
        <p:pic>
          <p:nvPicPr>
            <p:cNvPr id="113" name="Graphic 112" descr="Highway scene with solid fill">
              <a:extLst>
                <a:ext uri="{FF2B5EF4-FFF2-40B4-BE49-F238E27FC236}">
                  <a16:creationId xmlns:a16="http://schemas.microsoft.com/office/drawing/2014/main" id="{155BD665-64BD-4012-8341-E8AA911F3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883829">
              <a:off x="4407063" y="2842782"/>
              <a:ext cx="258499" cy="258499"/>
            </a:xfrm>
            <a:prstGeom prst="rect">
              <a:avLst/>
            </a:prstGeom>
          </p:spPr>
        </p:pic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0ABC6AC-5783-4DCE-8B5E-EF1E94898FE3}"/>
              </a:ext>
            </a:extLst>
          </p:cNvPr>
          <p:cNvSpPr/>
          <p:nvPr/>
        </p:nvSpPr>
        <p:spPr>
          <a:xfrm>
            <a:off x="6966049" y="4485232"/>
            <a:ext cx="2168313" cy="162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(Some decision tree image)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C634C70-BE86-4B8E-A3CE-0D2D76876469}"/>
              </a:ext>
            </a:extLst>
          </p:cNvPr>
          <p:cNvCxnSpPr>
            <a:cxnSpLocks/>
          </p:cNvCxnSpPr>
          <p:nvPr/>
        </p:nvCxnSpPr>
        <p:spPr>
          <a:xfrm>
            <a:off x="5450960" y="5382511"/>
            <a:ext cx="144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86DAAD0-57EE-4700-B7C6-5CB92852DEC3}"/>
              </a:ext>
            </a:extLst>
          </p:cNvPr>
          <p:cNvSpPr txBox="1"/>
          <p:nvPr/>
        </p:nvSpPr>
        <p:spPr>
          <a:xfrm>
            <a:off x="7482083" y="6124621"/>
            <a:ext cx="19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Predictive models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E99AC31-5034-48C8-AD26-1D9022216734}"/>
              </a:ext>
            </a:extLst>
          </p:cNvPr>
          <p:cNvCxnSpPr>
            <a:cxnSpLocks/>
          </p:cNvCxnSpPr>
          <p:nvPr/>
        </p:nvCxnSpPr>
        <p:spPr>
          <a:xfrm flipV="1">
            <a:off x="8330687" y="3838976"/>
            <a:ext cx="0" cy="61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33845D5-C152-428E-8271-1C8FB660F04C}"/>
              </a:ext>
            </a:extLst>
          </p:cNvPr>
          <p:cNvCxnSpPr>
            <a:cxnSpLocks/>
          </p:cNvCxnSpPr>
          <p:nvPr/>
        </p:nvCxnSpPr>
        <p:spPr>
          <a:xfrm>
            <a:off x="8396401" y="4177688"/>
            <a:ext cx="1015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DFDFC610-A287-497A-B3B1-D882076A26CA}"/>
              </a:ext>
            </a:extLst>
          </p:cNvPr>
          <p:cNvSpPr txBox="1"/>
          <p:nvPr/>
        </p:nvSpPr>
        <p:spPr>
          <a:xfrm>
            <a:off x="9596019" y="4001230"/>
            <a:ext cx="327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Important predictors</a:t>
            </a:r>
          </a:p>
          <a:p>
            <a:r>
              <a:rPr lang="en-US" sz="1600" dirty="0"/>
              <a:t>CES suitability surfaces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7E80F30-0AA8-480C-AF4C-422215A7C7BD}"/>
              </a:ext>
            </a:extLst>
          </p:cNvPr>
          <p:cNvSpPr txBox="1"/>
          <p:nvPr/>
        </p:nvSpPr>
        <p:spPr>
          <a:xfrm>
            <a:off x="3779877" y="6113149"/>
            <a:ext cx="19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Geographic data</a:t>
            </a:r>
          </a:p>
        </p:txBody>
      </p:sp>
      <p:sp>
        <p:nvSpPr>
          <p:cNvPr id="150" name="Left Bracket 149">
            <a:extLst>
              <a:ext uri="{FF2B5EF4-FFF2-40B4-BE49-F238E27FC236}">
                <a16:creationId xmlns:a16="http://schemas.microsoft.com/office/drawing/2014/main" id="{0C2EB526-7646-45E1-8E55-229F1C376DAD}"/>
              </a:ext>
            </a:extLst>
          </p:cNvPr>
          <p:cNvSpPr/>
          <p:nvPr/>
        </p:nvSpPr>
        <p:spPr>
          <a:xfrm rot="5400000">
            <a:off x="6000147" y="-751489"/>
            <a:ext cx="300838" cy="317005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51E40C-930E-4FFC-9C8D-A63AAF68F7EB}"/>
              </a:ext>
            </a:extLst>
          </p:cNvPr>
          <p:cNvSpPr txBox="1"/>
          <p:nvPr/>
        </p:nvSpPr>
        <p:spPr>
          <a:xfrm>
            <a:off x="5514028" y="297253"/>
            <a:ext cx="19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0EFEC38-0B12-4E63-863B-83AB766DB26E}"/>
              </a:ext>
            </a:extLst>
          </p:cNvPr>
          <p:cNvSpPr txBox="1"/>
          <p:nvPr/>
        </p:nvSpPr>
        <p:spPr>
          <a:xfrm>
            <a:off x="3621669" y="852377"/>
            <a:ext cx="73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FA9B446-5ECC-4D28-888B-E903E4F5C923}"/>
              </a:ext>
            </a:extLst>
          </p:cNvPr>
          <p:cNvSpPr txBox="1"/>
          <p:nvPr/>
        </p:nvSpPr>
        <p:spPr>
          <a:xfrm>
            <a:off x="5932047" y="850522"/>
            <a:ext cx="73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Tags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8AEBCE-49ED-41E1-A203-1570D6B4709F}"/>
              </a:ext>
            </a:extLst>
          </p:cNvPr>
          <p:cNvSpPr txBox="1"/>
          <p:nvPr/>
        </p:nvSpPr>
        <p:spPr>
          <a:xfrm>
            <a:off x="7999186" y="848483"/>
            <a:ext cx="75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Themes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2BB3E07-C8E4-470D-9359-52C13349FBDD}"/>
              </a:ext>
            </a:extLst>
          </p:cNvPr>
          <p:cNvSpPr txBox="1"/>
          <p:nvPr/>
        </p:nvSpPr>
        <p:spPr>
          <a:xfrm>
            <a:off x="9596019" y="3631898"/>
            <a:ext cx="23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Management outputs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5B223C6-C159-4A05-875B-477E75EA9532}"/>
              </a:ext>
            </a:extLst>
          </p:cNvPr>
          <p:cNvSpPr txBox="1"/>
          <p:nvPr/>
        </p:nvSpPr>
        <p:spPr>
          <a:xfrm>
            <a:off x="353175" y="1645889"/>
            <a:ext cx="19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Northern Forest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8CD4D71-8895-4297-B21E-906737744CF7}"/>
              </a:ext>
            </a:extLst>
          </p:cNvPr>
          <p:cNvGrpSpPr/>
          <p:nvPr/>
        </p:nvGrpSpPr>
        <p:grpSpPr>
          <a:xfrm>
            <a:off x="5629714" y="1165632"/>
            <a:ext cx="1083455" cy="2677656"/>
            <a:chOff x="5499304" y="1499216"/>
            <a:chExt cx="1083455" cy="26776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9537B8-D3AA-49B3-9346-EBD124DD4D4F}"/>
                </a:ext>
              </a:extLst>
            </p:cNvPr>
            <p:cNvSpPr txBox="1"/>
            <p:nvPr/>
          </p:nvSpPr>
          <p:spPr>
            <a:xfrm>
              <a:off x="5547323" y="1499216"/>
              <a:ext cx="98682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. . .</a:t>
              </a:r>
            </a:p>
            <a:p>
              <a:r>
                <a:rPr lang="en-US" sz="1200" dirty="0"/>
                <a:t>tree</a:t>
              </a:r>
            </a:p>
            <a:p>
              <a:r>
                <a:rPr lang="en-US" sz="1200" dirty="0"/>
                <a:t>sky</a:t>
              </a:r>
            </a:p>
            <a:p>
              <a:r>
                <a:rPr lang="en-US" sz="1200" dirty="0"/>
                <a:t>bird</a:t>
              </a:r>
            </a:p>
            <a:p>
              <a:r>
                <a:rPr lang="en-US" sz="1200" dirty="0"/>
                <a:t>leisure</a:t>
              </a:r>
            </a:p>
            <a:p>
              <a:r>
                <a:rPr lang="en-US" sz="1200" dirty="0"/>
                <a:t>recreation</a:t>
              </a:r>
            </a:p>
            <a:p>
              <a:r>
                <a:rPr lang="en-US" sz="1200" dirty="0"/>
                <a:t>sunset</a:t>
              </a:r>
            </a:p>
            <a:p>
              <a:r>
                <a:rPr lang="en-US" sz="1200" dirty="0"/>
                <a:t>woody plant </a:t>
              </a:r>
            </a:p>
            <a:p>
              <a:r>
                <a:rPr lang="en-US" sz="1200" dirty="0"/>
                <a:t>mountain</a:t>
              </a:r>
            </a:p>
            <a:p>
              <a:r>
                <a:rPr lang="en-US" sz="1200" dirty="0"/>
                <a:t>winter sport</a:t>
              </a:r>
            </a:p>
            <a:p>
              <a:r>
                <a:rPr lang="en-US" sz="1200" dirty="0"/>
                <a:t>landmark </a:t>
              </a:r>
            </a:p>
            <a:p>
              <a:r>
                <a:rPr lang="en-US" sz="1200" dirty="0"/>
                <a:t>people</a:t>
              </a:r>
            </a:p>
            <a:p>
              <a:r>
                <a:rPr lang="en-US" sz="1200" dirty="0"/>
                <a:t>concert</a:t>
              </a:r>
            </a:p>
            <a:p>
              <a:r>
                <a:rPr lang="en-US" sz="1200" dirty="0"/>
                <a:t>. . .</a:t>
              </a:r>
            </a:p>
          </p:txBody>
        </p:sp>
        <p:sp>
          <p:nvSpPr>
            <p:cNvPr id="157" name="Left Bracket 156">
              <a:extLst>
                <a:ext uri="{FF2B5EF4-FFF2-40B4-BE49-F238E27FC236}">
                  <a16:creationId xmlns:a16="http://schemas.microsoft.com/office/drawing/2014/main" id="{A6A8569D-FC04-4252-ACFA-43DA9EEADD51}"/>
                </a:ext>
              </a:extLst>
            </p:cNvPr>
            <p:cNvSpPr/>
            <p:nvPr/>
          </p:nvSpPr>
          <p:spPr>
            <a:xfrm rot="10800000">
              <a:off x="6281921" y="1526212"/>
              <a:ext cx="300838" cy="2639798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Left Bracket 157">
              <a:extLst>
                <a:ext uri="{FF2B5EF4-FFF2-40B4-BE49-F238E27FC236}">
                  <a16:creationId xmlns:a16="http://schemas.microsoft.com/office/drawing/2014/main" id="{727AD5ED-071D-46B1-A92F-332397C5470F}"/>
                </a:ext>
              </a:extLst>
            </p:cNvPr>
            <p:cNvSpPr/>
            <p:nvPr/>
          </p:nvSpPr>
          <p:spPr>
            <a:xfrm>
              <a:off x="5499304" y="1526212"/>
              <a:ext cx="300838" cy="2639798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1EA02A86-210B-4215-A00F-033D6E6C1E7F}"/>
              </a:ext>
            </a:extLst>
          </p:cNvPr>
          <p:cNvCxnSpPr>
            <a:cxnSpLocks/>
          </p:cNvCxnSpPr>
          <p:nvPr/>
        </p:nvCxnSpPr>
        <p:spPr>
          <a:xfrm>
            <a:off x="4684360" y="2464441"/>
            <a:ext cx="837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1459EE4-F0DE-410E-A111-2C6B2DE92DD7}"/>
              </a:ext>
            </a:extLst>
          </p:cNvPr>
          <p:cNvCxnSpPr>
            <a:cxnSpLocks/>
          </p:cNvCxnSpPr>
          <p:nvPr/>
        </p:nvCxnSpPr>
        <p:spPr>
          <a:xfrm>
            <a:off x="6811110" y="2464441"/>
            <a:ext cx="837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29D95868-415F-4D1F-BBC9-D9DD28AC14FA}"/>
              </a:ext>
            </a:extLst>
          </p:cNvPr>
          <p:cNvSpPr txBox="1"/>
          <p:nvPr/>
        </p:nvSpPr>
        <p:spPr>
          <a:xfrm>
            <a:off x="6702857" y="2540538"/>
            <a:ext cx="1032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MCMC modularity</a:t>
            </a:r>
          </a:p>
          <a:p>
            <a:r>
              <a:rPr lang="en-US" sz="1400" dirty="0"/>
              <a:t>(Lee et al., 2019)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4BC3D50-D860-49BF-A113-869EFAA8EE63}"/>
              </a:ext>
            </a:extLst>
          </p:cNvPr>
          <p:cNvSpPr txBox="1"/>
          <p:nvPr/>
        </p:nvSpPr>
        <p:spPr>
          <a:xfrm>
            <a:off x="4565537" y="2531288"/>
            <a:ext cx="1102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neural networks</a:t>
            </a:r>
          </a:p>
          <a:p>
            <a:r>
              <a:rPr lang="en-US" sz="1400" dirty="0"/>
              <a:t>(i.e., </a:t>
            </a:r>
            <a:r>
              <a:rPr lang="en-US" sz="1400" dirty="0" err="1"/>
              <a:t>Clarifai</a:t>
            </a:r>
            <a:r>
              <a:rPr lang="en-US" sz="1400" dirty="0"/>
              <a:t>)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35DE547-DF52-47EC-BF45-770937935E12}"/>
              </a:ext>
            </a:extLst>
          </p:cNvPr>
          <p:cNvSpPr/>
          <p:nvPr/>
        </p:nvSpPr>
        <p:spPr>
          <a:xfrm>
            <a:off x="2547991" y="1053432"/>
            <a:ext cx="893852" cy="991125"/>
          </a:xfrm>
          <a:custGeom>
            <a:avLst/>
            <a:gdLst>
              <a:gd name="connsiteX0" fmla="*/ 0 w 893852"/>
              <a:gd name="connsiteY0" fmla="*/ 991125 h 991125"/>
              <a:gd name="connsiteX1" fmla="*/ 287676 w 893852"/>
              <a:gd name="connsiteY1" fmla="*/ 86999 h 991125"/>
              <a:gd name="connsiteX2" fmla="*/ 893852 w 893852"/>
              <a:gd name="connsiteY2" fmla="*/ 86999 h 99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852" h="991125">
                <a:moveTo>
                  <a:pt x="0" y="991125"/>
                </a:moveTo>
                <a:cubicBezTo>
                  <a:pt x="69350" y="614406"/>
                  <a:pt x="138701" y="237687"/>
                  <a:pt x="287676" y="86999"/>
                </a:cubicBezTo>
                <a:cubicBezTo>
                  <a:pt x="436651" y="-63689"/>
                  <a:pt x="665251" y="11655"/>
                  <a:pt x="893852" y="86999"/>
                </a:cubicBezTo>
              </a:path>
            </a:pathLst>
          </a:cu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8D7DA95A-A69A-4EFA-866D-BD9E3E68AA98}"/>
              </a:ext>
            </a:extLst>
          </p:cNvPr>
          <p:cNvSpPr/>
          <p:nvPr/>
        </p:nvSpPr>
        <p:spPr>
          <a:xfrm>
            <a:off x="2474409" y="3885921"/>
            <a:ext cx="842481" cy="976045"/>
          </a:xfrm>
          <a:custGeom>
            <a:avLst/>
            <a:gdLst>
              <a:gd name="connsiteX0" fmla="*/ 0 w 842481"/>
              <a:gd name="connsiteY0" fmla="*/ 0 h 976045"/>
              <a:gd name="connsiteX1" fmla="*/ 339047 w 842481"/>
              <a:gd name="connsiteY1" fmla="*/ 811658 h 976045"/>
              <a:gd name="connsiteX2" fmla="*/ 842481 w 842481"/>
              <a:gd name="connsiteY2" fmla="*/ 976045 h 976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481" h="976045">
                <a:moveTo>
                  <a:pt x="0" y="0"/>
                </a:moveTo>
                <a:cubicBezTo>
                  <a:pt x="99317" y="324492"/>
                  <a:pt x="198634" y="648984"/>
                  <a:pt x="339047" y="811658"/>
                </a:cubicBezTo>
                <a:cubicBezTo>
                  <a:pt x="479460" y="974332"/>
                  <a:pt x="660970" y="975188"/>
                  <a:pt x="842481" y="976045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63</Words>
  <Application>Microsoft Office PowerPoint</Application>
  <PresentationFormat>Widescreen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 Goldspiel</dc:creator>
  <cp:lastModifiedBy>Harrison Goldspiel</cp:lastModifiedBy>
  <cp:revision>18</cp:revision>
  <dcterms:created xsi:type="dcterms:W3CDTF">2021-03-25T16:19:14Z</dcterms:created>
  <dcterms:modified xsi:type="dcterms:W3CDTF">2021-03-25T20:55:12Z</dcterms:modified>
</cp:coreProperties>
</file>